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57" r:id="rId2"/>
    <p:sldId id="258" r:id="rId3"/>
    <p:sldId id="295" r:id="rId4"/>
    <p:sldId id="271" r:id="rId5"/>
    <p:sldId id="274" r:id="rId6"/>
    <p:sldId id="278" r:id="rId7"/>
    <p:sldId id="276" r:id="rId8"/>
    <p:sldId id="296" r:id="rId9"/>
    <p:sldId id="283" r:id="rId10"/>
    <p:sldId id="277" r:id="rId11"/>
    <p:sldId id="294" r:id="rId12"/>
    <p:sldId id="262" r:id="rId13"/>
    <p:sldId id="285" r:id="rId14"/>
    <p:sldId id="298" r:id="rId15"/>
  </p:sldIdLst>
  <p:sldSz cx="9144000" cy="5143500" type="screen16x9"/>
  <p:notesSz cx="6858000" cy="9144000"/>
  <p:embeddedFontLst>
    <p:embeddedFont>
      <p:font typeface="Montserrat Light" charset="-52"/>
      <p:regular r:id="rId17"/>
      <p:bold r:id="rId18"/>
      <p:italic r:id="rId19"/>
      <p:boldItalic r:id="rId20"/>
    </p:embeddedFont>
    <p:embeddedFont>
      <p:font typeface="Verdana" pitchFamily="34" charset="0"/>
      <p:regular r:id="rId21"/>
      <p:bold r:id="rId22"/>
      <p:italic r:id="rId23"/>
      <p:boldItalic r:id="rId24"/>
    </p:embeddedFont>
    <p:embeddedFont>
      <p:font typeface="Montserrat ExtraBold" charset="-52"/>
      <p:bold r:id="rId25"/>
      <p:boldItalic r:id="rId26"/>
    </p:embeddedFont>
    <p:embeddedFont>
      <p:font typeface="Monotype Corsiva" pitchFamily="66" charset="0"/>
      <p: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660066"/>
    <a:srgbClr val="FF99FF"/>
    <a:srgbClr val="8E03DB"/>
    <a:srgbClr val="C667FD"/>
    <a:srgbClr val="B64DE7"/>
    <a:srgbClr val="333399"/>
    <a:srgbClr val="660033"/>
    <a:srgbClr val="990033"/>
    <a:srgbClr val="CC0000"/>
    <a:srgbClr val="00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D373EE1-90F3-4FE0-9EEE-656C0F00654E}">
  <a:tblStyle styleId="{1D373EE1-90F3-4FE0-9EEE-656C0F00654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B0D5483-EFC2-4D69-8ADA-A6407E3F96A3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7" d="100"/>
          <a:sy n="147" d="100"/>
        </p:scale>
        <p:origin x="-594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2808026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c94a01246b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c94a01246b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g639e1ea3a2_494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5" name="Google Shape;1135;g639e1ea3a2_494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c94a01246b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c94a01246b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3531818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bg>
      <p:bgPr>
        <a:gradFill>
          <a:gsLst>
            <a:gs pos="0">
              <a:srgbClr val="46E180"/>
            </a:gs>
            <a:gs pos="100000">
              <a:srgbClr val="B8DF32"/>
            </a:gs>
          </a:gsLst>
          <a:lin ang="5400700" scaled="0"/>
        </a:gra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844325" y="805325"/>
            <a:ext cx="2250300" cy="354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marL="914400" lvl="1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marL="1371600" lvl="2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marL="1828800" lvl="3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marL="2286000" lvl="4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marL="2743200" lvl="5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marL="3200400" lvl="6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marL="3657600" lvl="7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marL="4114800" lvl="8" indent="-342900"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2"/>
          </p:nvPr>
        </p:nvSpPr>
        <p:spPr>
          <a:xfrm>
            <a:off x="6436624" y="805325"/>
            <a:ext cx="2250300" cy="354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marL="914400" lvl="1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marL="1371600" lvl="2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marL="1828800" lvl="3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marL="2286000" lvl="4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marL="2743200" lvl="5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marL="3200400" lvl="6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marL="3657600" lvl="7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marL="4114800" lvl="8" indent="-342900"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gradFill>
          <a:gsLst>
            <a:gs pos="0">
              <a:srgbClr val="8790B9"/>
            </a:gs>
            <a:gs pos="100000">
              <a:srgbClr val="D4ECFF"/>
            </a:gs>
          </a:gsLst>
          <a:lin ang="5400700" scaled="0"/>
        </a:gra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10"/>
          <p:cNvSpPr txBox="1">
            <a:spLocks noGrp="1"/>
          </p:cNvSpPr>
          <p:nvPr>
            <p:ph type="body" idx="1"/>
          </p:nvPr>
        </p:nvSpPr>
        <p:spPr>
          <a:xfrm>
            <a:off x="457200" y="534577"/>
            <a:ext cx="82296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100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gradFill>
          <a:gsLst>
            <a:gs pos="0">
              <a:srgbClr val="E61E7F"/>
            </a:gs>
            <a:gs pos="100000">
              <a:srgbClr val="FF9900"/>
            </a:gs>
          </a:gsLst>
          <a:lin ang="5400700" scaled="0"/>
        </a:gra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54" name="Google Shape;54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">
  <p:cSld name="BLANK_1">
    <p:bg>
      <p:bgPr>
        <a:solidFill>
          <a:srgbClr val="000000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57" name="Google Shape;57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7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844325" y="805325"/>
            <a:ext cx="4842600" cy="35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683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lvl="1" indent="-3683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lvl="2" indent="-3683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lvl="3" indent="-3683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lvl="4" indent="-3683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lvl="5" indent="-3683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lvl="6" indent="-3683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lvl="7" indent="-3683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lvl="8" indent="-3683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  <p:sldLayoutId id="2147483656" r:id="rId2"/>
    <p:sldLayoutId id="2147483657" r:id="rId3"/>
    <p:sldLayoutId id="2147483658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1E7F"/>
            </a:gs>
            <a:gs pos="100000">
              <a:srgbClr val="FF9900"/>
            </a:gs>
          </a:gsLst>
          <a:lin ang="5400700" scaled="0"/>
        </a:gra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t>1</a:t>
            </a:fld>
            <a:endParaRPr/>
          </a:p>
        </p:txBody>
      </p:sp>
      <p:sp>
        <p:nvSpPr>
          <p:cNvPr id="11" name="Заголовок 3"/>
          <p:cNvSpPr>
            <a:spLocks noGrp="1"/>
          </p:cNvSpPr>
          <p:nvPr>
            <p:ph type="title"/>
          </p:nvPr>
        </p:nvSpPr>
        <p:spPr>
          <a:xfrm>
            <a:off x="3730487" y="351130"/>
            <a:ext cx="5186432" cy="547964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16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Государственное бюджетное учреждение «Социально-реабилитационный центр для несовершеннолетних «Солнышко</a:t>
            </a:r>
            <a:r>
              <a:rPr lang="ru-RU" altLang="ru-RU" sz="1600" b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»  Ленинского района г. </a:t>
            </a:r>
            <a:r>
              <a:rPr lang="ru-RU" altLang="ru-RU" sz="16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Нижнего Новгорода</a:t>
            </a:r>
            <a:r>
              <a:rPr lang="ru-RU" altLang="ru-RU" b="1" dirty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/>
            </a:r>
            <a:br>
              <a:rPr lang="ru-RU" altLang="ru-RU" b="1" dirty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2" name="Объект 5"/>
          <p:cNvSpPr txBox="1">
            <a:spLocks/>
          </p:cNvSpPr>
          <p:nvPr/>
        </p:nvSpPr>
        <p:spPr>
          <a:xfrm>
            <a:off x="3615074" y="3405129"/>
            <a:ext cx="5414210" cy="1204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 Light"/>
              <a:buChar char="◦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 Light"/>
              <a:buChar char="◦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 Light"/>
              <a:buChar char="◦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Light"/>
              <a:buChar char="◦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Light"/>
              <a:buChar char="◦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Light"/>
              <a:buChar char="◦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Light"/>
              <a:buChar char="◦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Light"/>
              <a:buChar char="◦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429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Font typeface="Montserrat Light"/>
              <a:buChar char="◦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0" indent="0">
              <a:buFont typeface="Montserrat Light"/>
              <a:buNone/>
            </a:pPr>
            <a:r>
              <a:rPr lang="ru-RU" sz="16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Лошкарева Светлана Николаевна: педагог-психолог отделения социальной реабилитации несовершеннолетних (стационарное)</a:t>
            </a:r>
          </a:p>
          <a:p>
            <a:pPr marL="0" indent="0">
              <a:buFont typeface="Montserrat Light"/>
              <a:buNone/>
            </a:pPr>
            <a:r>
              <a:rPr lang="ru-RU" sz="16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работы: 5 лет</a:t>
            </a:r>
          </a:p>
          <a:p>
            <a:pPr marL="0" indent="0">
              <a:buFont typeface="Montserrat Light"/>
              <a:buNone/>
            </a:pPr>
            <a:r>
              <a:rPr lang="ru-RU" sz="16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Образования: ННГУ им.  Н.И. Лобачевского по специальности психология, квалификация магистр психологических наук, 2018 г.</a:t>
            </a:r>
            <a:endParaRPr lang="ru-RU" sz="1600" dirty="0">
              <a:solidFill>
                <a:schemeClr val="tx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4" descr="https://sun9-52.userapi.com/impf/N9BEh3GV3lmXvsbMs6y9PAcsQDwv4caDy1SiXA/97pdNkMu_Hg.jpg?size=727x1080&amp;quality=95&amp;sign=df01691fefced6d64f8a41341e3adfc1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83" y="922922"/>
            <a:ext cx="2227065" cy="32025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3583368" y="1227870"/>
            <a:ext cx="5135755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 </a:t>
            </a:r>
            <a:r>
              <a:rPr lang="ru-RU" sz="2400" b="1" dirty="0" smtClean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«Непростой переход»</a:t>
            </a:r>
            <a:endParaRPr lang="ru-RU" sz="2400" b="1" dirty="0">
              <a:solidFill>
                <a:srgbClr val="FF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Конкурсная работа по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теме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FF3300"/>
                </a:solidFill>
                <a:latin typeface="Monotype Corsiva" panose="03010101010201010101" pitchFamily="66" charset="0"/>
              </a:rPr>
              <a:t>«Практика актуализации внутренних ресурсов подростков»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3473" y="80922"/>
            <a:ext cx="34870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Субъект Российской федерации – Нижегородская область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6E180"/>
            </a:gs>
            <a:gs pos="100000">
              <a:srgbClr val="B8DF32"/>
            </a:gs>
          </a:gsLst>
          <a:lin ang="5400012" scaled="0"/>
        </a:gra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 dirty="0"/>
          </a:p>
        </p:txBody>
      </p:sp>
      <p:pic>
        <p:nvPicPr>
          <p:cNvPr id="7" name="Picture 2" descr="C:\Users\Наталья\Desktop\DSC0433-1020x360.jpg"/>
          <p:cNvPicPr>
            <a:picLocks noChangeAspect="1" noChangeArrowheads="1"/>
          </p:cNvPicPr>
          <p:nvPr/>
        </p:nvPicPr>
        <p:blipFill rotWithShape="1">
          <a:blip r:embed="rId3" cstate="print"/>
          <a:srcRect l="4420" r="8599"/>
          <a:stretch/>
        </p:blipFill>
        <p:spPr bwMode="auto">
          <a:xfrm>
            <a:off x="451977" y="452903"/>
            <a:ext cx="4555394" cy="2247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5007371" y="452903"/>
            <a:ext cx="3647531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1300" dirty="0" smtClean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деятельности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ГБУ «СРЦН «Солнышко» </a:t>
            </a:r>
            <a:r>
              <a:rPr lang="ru-RU" sz="1300" dirty="0" smtClean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300" i="1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безнадзорности и беспризорности, социальная реабилитация несовершеннолетних, оказавшихся в трудной жизненной ситуации и социально опасном положении</a:t>
            </a:r>
            <a:r>
              <a:rPr lang="ru-RU" sz="1300" i="1" dirty="0" smtClean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Несовершеннолетним, находящимся в стационарном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отделении предоставляются </a:t>
            </a:r>
            <a:r>
              <a:rPr lang="ru-RU" sz="13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социально-психологические услуги</a:t>
            </a:r>
            <a:r>
              <a:rPr lang="ru-RU" sz="13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предусматривающие оказание помощи в коррекции психологического состояния несовершеннолетних для адаптации в социальной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среде. 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1977" y="3109592"/>
            <a:ext cx="68048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деятельности </a:t>
            </a:r>
            <a:r>
              <a:rPr lang="ru-RU" sz="16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педагога-психолога в работе</a:t>
            </a:r>
            <a:r>
              <a:rPr lang="ru-RU" sz="16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несовершеннолетними</a:t>
            </a:r>
            <a:endParaRPr lang="ru-RU" sz="16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31357" y="3655512"/>
            <a:ext cx="64008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ru-RU" dirty="0" smtClean="0"/>
              <a:t>Психологическая диагностика</a:t>
            </a:r>
          </a:p>
          <a:p>
            <a:pPr marL="285750" indent="-285750"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ru-RU" dirty="0" smtClean="0"/>
              <a:t>Социально-психологический патронаж</a:t>
            </a:r>
          </a:p>
          <a:p>
            <a:pPr marL="285750" indent="-285750"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ru-RU" dirty="0" smtClean="0"/>
              <a:t>Психологическое консультирование</a:t>
            </a:r>
          </a:p>
          <a:p>
            <a:pPr marL="285750" indent="-285750"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ru-RU" dirty="0" smtClean="0"/>
              <a:t>Коррекционно-развивающая работа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 lang="en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2274172" y="413851"/>
            <a:ext cx="5823080" cy="1011912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0" tIns="0" rIns="0" bIns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pPr algn="ctr"/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Практика актуализации внутренних ресурсов подростка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424296" y="1345534"/>
            <a:ext cx="8025063" cy="1741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4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algn="just"/>
            <a:r>
              <a:rPr lang="ru-RU" sz="29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9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и значение: </a:t>
            </a:r>
          </a:p>
          <a:p>
            <a:pPr algn="just"/>
            <a:r>
              <a:rPr lang="ru-RU" sz="29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 воспитанников, поступивших в учреждение, нуждаются в развитии и коррекции многих сфер личности (</a:t>
            </a:r>
            <a:r>
              <a:rPr lang="ru-RU" sz="2900" dirty="0" err="1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когнитивно</a:t>
            </a:r>
            <a:r>
              <a:rPr lang="ru-RU" sz="29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-познавательной, эмоционально-волевой, коммуникативной, ценностно-мотивационной). В процессе консультирования и коррекционно-развивающей многие подростки проявляют </a:t>
            </a:r>
            <a:r>
              <a:rPr lang="ru-RU" sz="29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сопротивление,</a:t>
            </a:r>
            <a:r>
              <a:rPr lang="ru-RU" sz="29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потому что находятся в </a:t>
            </a:r>
            <a:r>
              <a:rPr lang="ru-RU" sz="2900" dirty="0" err="1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нересурсном</a:t>
            </a:r>
            <a:r>
              <a:rPr lang="ru-RU" sz="29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состоянии.</a:t>
            </a:r>
          </a:p>
          <a:p>
            <a:pPr marL="88900" indent="0" algn="ctr">
              <a:buNone/>
            </a:pPr>
            <a:r>
              <a:rPr lang="ru-RU" sz="290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</a:t>
            </a:r>
            <a:r>
              <a:rPr lang="ru-RU" sz="2900" dirty="0" err="1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нересурсного</a:t>
            </a:r>
            <a:r>
              <a:rPr lang="ru-RU" sz="290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состояния подростка</a:t>
            </a:r>
          </a:p>
          <a:p>
            <a:pPr algn="ctr"/>
            <a:endParaRPr lang="ru-RU" b="1" dirty="0" smtClean="0"/>
          </a:p>
          <a:p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73480" y="3232973"/>
            <a:ext cx="2498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Эмоциональное неблагополучие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44063" y="3291715"/>
            <a:ext cx="2688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Неудовлетворённость базовых потребностей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44236" y="3200975"/>
            <a:ext cx="30467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эмоциональной близости и устойчивого доверительного контакта с ближайшим окружением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5429" y="4083135"/>
            <a:ext cx="81195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Внутренние ресурсы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система взаимосвязанных компонентов личности, позволяющий человеку преодолеть кризисные ситуации, реализовывать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свой потенциал,  решать различные жизненные задачи.</a:t>
            </a:r>
          </a:p>
        </p:txBody>
      </p:sp>
      <p:sp>
        <p:nvSpPr>
          <p:cNvPr id="12" name="Стрелка вниз 11"/>
          <p:cNvSpPr/>
          <p:nvPr/>
        </p:nvSpPr>
        <p:spPr>
          <a:xfrm rot="2986434">
            <a:off x="2450642" y="2863224"/>
            <a:ext cx="214823" cy="467371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4188368" y="2917149"/>
            <a:ext cx="248460" cy="412686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 rot="19082410">
            <a:off x="6068441" y="2811308"/>
            <a:ext cx="223336" cy="497003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1310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050E5"/>
            </a:gs>
            <a:gs pos="100000">
              <a:srgbClr val="C833FF"/>
            </a:gs>
          </a:gsLst>
          <a:lin ang="5400700" scaled="0"/>
        </a:grad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"/>
          <p:cNvSpPr txBox="1">
            <a:spLocks/>
          </p:cNvSpPr>
          <p:nvPr/>
        </p:nvSpPr>
        <p:spPr>
          <a:xfrm>
            <a:off x="1672389" y="598170"/>
            <a:ext cx="6448927" cy="1450757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2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Практика актуализации внутренних ресурсов подростка</a:t>
            </a:r>
            <a:endParaRPr lang="ru-RU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19" name="Объект 2"/>
          <p:cNvSpPr txBox="1">
            <a:spLocks/>
          </p:cNvSpPr>
          <p:nvPr/>
        </p:nvSpPr>
        <p:spPr>
          <a:xfrm>
            <a:off x="1010652" y="1660358"/>
            <a:ext cx="6930190" cy="387346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 smtClean="0"/>
              <a:t> </a:t>
            </a:r>
          </a:p>
          <a:p>
            <a:r>
              <a:rPr lang="ru-RU" sz="16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условия для  активации и реализации внутренних ресурсов воспитанников</a:t>
            </a:r>
          </a:p>
          <a:p>
            <a:r>
              <a:rPr lang="ru-RU" sz="16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Содействовать эмоциональному благополучию и удовлетворению базовых эмоциональных потребностей ребенка.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Способствовать становлению и актуализации внутренней опоры ребенка.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Создать условия для становления у воспитанника устойчивой активной позиции в рамках выбранной деятельности. </a:t>
            </a:r>
          </a:p>
          <a:p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5329866" y="3328282"/>
            <a:ext cx="15021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790B9"/>
            </a:gs>
            <a:gs pos="100000">
              <a:srgbClr val="D4ECFF"/>
            </a:gs>
          </a:gsLst>
          <a:lin ang="5400012" scaled="0"/>
        </a:grad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1"/>
          <p:cNvSpPr txBox="1">
            <a:spLocks noGrp="1"/>
          </p:cNvSpPr>
          <p:nvPr>
            <p:ph type="sldNum" idx="12"/>
          </p:nvPr>
        </p:nvSpPr>
        <p:spPr>
          <a:xfrm>
            <a:off x="7253363" y="3626227"/>
            <a:ext cx="534193" cy="253908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  <p:sp>
        <p:nvSpPr>
          <p:cNvPr id="23" name="Объект 2"/>
          <p:cNvSpPr txBox="1">
            <a:spLocks/>
          </p:cNvSpPr>
          <p:nvPr/>
        </p:nvSpPr>
        <p:spPr>
          <a:xfrm>
            <a:off x="-410616" y="1334613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0">
              <a:lnSpc>
                <a:spcPct val="115000"/>
              </a:lnSpc>
              <a:spcBef>
                <a:spcPts val="360"/>
              </a:spcBef>
              <a:spcAft>
                <a:spcPts val="1000"/>
              </a:spcAft>
              <a:buClr>
                <a:schemeClr val="lt1"/>
              </a:buClr>
              <a:buSzPts val="1400"/>
              <a:buFont typeface="Montserrat Light"/>
              <a:buNone/>
              <a:defRPr sz="14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r>
              <a:rPr lang="ru-RU" smtClean="0"/>
              <a:t> </a:t>
            </a:r>
          </a:p>
          <a:p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775285" y="1106905"/>
            <a:ext cx="5660231" cy="34379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Ориентировочно-диагностический этап</a:t>
            </a:r>
            <a:endParaRPr lang="ru-RU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850393" y="1783239"/>
            <a:ext cx="5660231" cy="3609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Формирование эмоционального благополучия</a:t>
            </a:r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1850393" y="2428531"/>
            <a:ext cx="5660231" cy="3609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Поисково-мотивационный этап</a:t>
            </a:r>
            <a:endParaRPr lang="ru-RU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1850392" y="3118489"/>
            <a:ext cx="5660231" cy="38649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Реализация ресурсов в деятельности</a:t>
            </a:r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1860228" y="3820893"/>
            <a:ext cx="5660231" cy="3609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Анализ и рефлексия результатов</a:t>
            </a:r>
            <a:endParaRPr lang="ru-RU" dirty="0"/>
          </a:p>
        </p:txBody>
      </p:sp>
      <p:sp>
        <p:nvSpPr>
          <p:cNvPr id="29" name="Стрелка вниз 28"/>
          <p:cNvSpPr/>
          <p:nvPr/>
        </p:nvSpPr>
        <p:spPr>
          <a:xfrm>
            <a:off x="4616171" y="1519863"/>
            <a:ext cx="128677" cy="2424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низ 29"/>
          <p:cNvSpPr/>
          <p:nvPr/>
        </p:nvSpPr>
        <p:spPr>
          <a:xfrm>
            <a:off x="4616171" y="2184049"/>
            <a:ext cx="128677" cy="2345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низ 30"/>
          <p:cNvSpPr/>
          <p:nvPr/>
        </p:nvSpPr>
        <p:spPr>
          <a:xfrm>
            <a:off x="4619905" y="2824728"/>
            <a:ext cx="124944" cy="24909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низ 31"/>
          <p:cNvSpPr/>
          <p:nvPr/>
        </p:nvSpPr>
        <p:spPr>
          <a:xfrm>
            <a:off x="4616171" y="3552420"/>
            <a:ext cx="128677" cy="2595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Заголовок 1"/>
          <p:cNvSpPr txBox="1">
            <a:spLocks/>
          </p:cNvSpPr>
          <p:nvPr/>
        </p:nvSpPr>
        <p:spPr>
          <a:xfrm>
            <a:off x="132810" y="423419"/>
            <a:ext cx="9647784" cy="733750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3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Этапы реализации практики</a:t>
            </a:r>
            <a:endParaRPr lang="ru-RU" sz="3600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8700"/>
            </a:gs>
            <a:gs pos="100000">
              <a:srgbClr val="FFD900"/>
            </a:gs>
          </a:gsLst>
          <a:lin ang="5400700" scaled="0"/>
        </a:gradFill>
        <a:effectLst/>
      </p:bgPr>
    </p:bg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915987" y="499730"/>
            <a:ext cx="6175390" cy="1450757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3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Ориентировочно-диагностический этап</a:t>
            </a:r>
            <a:endParaRPr lang="ru-RU" sz="3400" b="1" dirty="0">
              <a:solidFill>
                <a:schemeClr val="accent6">
                  <a:lumMod val="20000"/>
                  <a:lumOff val="80000"/>
                </a:schemeClr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873997" y="1558654"/>
            <a:ext cx="6175390" cy="4023360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ru-RU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 анамнеза, беседы с законными представителями, воспитателями.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первичная диагностика: эмоционального состояния, индивидуальных особенностей подростка (характерологических, коммуникативных, поведенческих).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 доверительного контакта.</a:t>
            </a:r>
          </a:p>
          <a:p>
            <a:pPr algn="just"/>
            <a:r>
              <a:rPr lang="ru-RU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 контакта</a:t>
            </a:r>
            <a:r>
              <a:rPr lang="ru-RU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подростком является очень значимым процессом, без которого не возможен переход на следующий этап практики. Формирование устойчивых доверительных отношений психолога с подростком только начинается и будет проходить сквозь все этапы,  позволяя воспитаннику получить безопасный опыт эмоциональной близости.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6E180"/>
            </a:gs>
            <a:gs pos="100000">
              <a:srgbClr val="B8DF32"/>
            </a:gs>
          </a:gsLst>
          <a:lin ang="5400700" scaled="0"/>
        </a:gradFill>
        <a:effectLst/>
      </p:bgPr>
    </p:bg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3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993994" y="405610"/>
            <a:ext cx="6486590" cy="1136112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3400" b="1" dirty="0" smtClean="0">
                <a:solidFill>
                  <a:srgbClr val="CC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Формирование эмоционального благополучия</a:t>
            </a:r>
            <a:endParaRPr lang="ru-RU" sz="3400" b="1" dirty="0">
              <a:solidFill>
                <a:srgbClr val="CC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913670" y="1435397"/>
            <a:ext cx="6486590" cy="402336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600"/>
              </a:spcBef>
            </a:pPr>
            <a:r>
              <a:rPr lang="ru-RU" sz="1800" dirty="0" smtClean="0">
                <a:solidFill>
                  <a:srgbClr val="CC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Основные задачи:</a:t>
            </a:r>
          </a:p>
          <a:p>
            <a:pPr marL="285750" indent="-285750">
              <a:spcBef>
                <a:spcPts val="600"/>
              </a:spcBef>
              <a:buClr>
                <a:schemeClr val="accent6">
                  <a:lumMod val="40000"/>
                  <a:lumOff val="60000"/>
                </a:schemeClr>
              </a:buCl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условий для стабилизации эмоционального состояния, формирования положительного эмоционального фона.</a:t>
            </a:r>
          </a:p>
          <a:p>
            <a:pPr marL="285750" indent="-285750">
              <a:spcBef>
                <a:spcPts val="600"/>
              </a:spcBef>
              <a:buClr>
                <a:schemeClr val="accent6">
                  <a:lumMod val="40000"/>
                  <a:lumOff val="60000"/>
                </a:schemeClr>
              </a:buCl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Содействовать удовлетворению базовых эмоциональных потребностей.</a:t>
            </a:r>
          </a:p>
          <a:p>
            <a:pPr marL="285750" indent="-285750">
              <a:spcBef>
                <a:spcPts val="600"/>
              </a:spcBef>
              <a:buClr>
                <a:schemeClr val="accent6">
                  <a:lumMod val="40000"/>
                  <a:lumOff val="60000"/>
                </a:schemeClr>
              </a:buCl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условия для  формирования навыка установления устойчивых доверительных отношений с окружающими.</a:t>
            </a:r>
          </a:p>
          <a:p>
            <a:pPr marL="285750" indent="-285750">
              <a:spcBef>
                <a:spcPts val="600"/>
              </a:spcBef>
              <a:buClr>
                <a:schemeClr val="accent6">
                  <a:lumMod val="40000"/>
                  <a:lumOff val="60000"/>
                </a:schemeClr>
              </a:buCl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развитию навыков осознания и регуляции эмоций.</a:t>
            </a:r>
          </a:p>
          <a:p>
            <a:pPr marL="285750" indent="-285750">
              <a:buClr>
                <a:schemeClr val="accent6">
                  <a:lumMod val="40000"/>
                  <a:lumOff val="60000"/>
                </a:schemeClr>
              </a:buCl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решение поставленных задач на данном этапе используются:</a:t>
            </a:r>
          </a:p>
          <a:p>
            <a:pPr marL="285750" indent="-285750">
              <a:buClr>
                <a:schemeClr val="accent6">
                  <a:lumMod val="40000"/>
                  <a:lumOff val="60000"/>
                </a:schemeClr>
              </a:buClr>
              <a:buFont typeface="Wingdings" panose="05000000000000000000" pitchFamily="2" charset="2"/>
              <a:buChar char="ü"/>
            </a:pPr>
            <a:r>
              <a:rPr lang="ru-RU" i="1" dirty="0" err="1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Здоровьесберегающая</a:t>
            </a:r>
            <a:r>
              <a:rPr lang="ru-RU" i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технология </a:t>
            </a:r>
            <a:r>
              <a:rPr lang="ru-RU" i="1" dirty="0" err="1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изотерапии</a:t>
            </a:r>
            <a:r>
              <a:rPr lang="ru-RU" i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работе с подростками</a:t>
            </a:r>
          </a:p>
          <a:p>
            <a:pPr marL="285750" indent="-285750">
              <a:buClr>
                <a:schemeClr val="accent6">
                  <a:lumMod val="40000"/>
                  <a:lumOff val="60000"/>
                </a:schemeClr>
              </a:buClr>
              <a:buFont typeface="Wingdings" panose="05000000000000000000" pitchFamily="2" charset="2"/>
              <a:buChar char="ü"/>
            </a:pPr>
            <a:r>
              <a:rPr lang="ru-RU" i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индивидуального празднования Дня Рождения воспитанника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951630" y="516879"/>
            <a:ext cx="6387153" cy="1037230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2600" b="1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Здоровьесберегающая</a:t>
            </a:r>
            <a:r>
              <a:rPr lang="ru-RU" sz="26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технология </a:t>
            </a:r>
            <a:r>
              <a:rPr lang="ru-RU" sz="2600" b="1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изотерапии</a:t>
            </a:r>
            <a:r>
              <a:rPr lang="ru-RU" sz="26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br>
              <a:rPr lang="ru-RU" sz="26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sz="26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в работе с подростками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641490" y="1348292"/>
            <a:ext cx="7028596" cy="115817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Изотерапия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smtClean="0"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терапия изобразительным творчеством, в первую очередь рисованием.</a:t>
            </a:r>
          </a:p>
          <a:p>
            <a:r>
              <a:rPr lang="ru-RU" dirty="0" err="1" smtClean="0"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Изотерапия</a:t>
            </a:r>
            <a:r>
              <a:rPr lang="ru-RU" dirty="0" smtClean="0"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это хороший способ расслабиться, прислушаться к себе, погрузиться в свой внутренний мир, избавиться от негативных переживаний, проанализировать свои эмоции и чувства. Метод </a:t>
            </a:r>
            <a:r>
              <a:rPr lang="ru-RU" dirty="0" err="1" smtClean="0"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изотерапии</a:t>
            </a:r>
            <a:r>
              <a:rPr lang="ru-RU" dirty="0" smtClean="0"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навязывает подростку «внешних», «механических» средств разрешения его проблем, а «запускает» его внутренние ресурсы.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98" y="2531376"/>
            <a:ext cx="3377833" cy="2290419"/>
          </a:xfrm>
          <a:prstGeom prst="rect">
            <a:avLst/>
          </a:prstGeom>
          <a:ln w="3810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921" y="2531376"/>
            <a:ext cx="3361654" cy="2353187"/>
          </a:xfrm>
          <a:prstGeom prst="rect">
            <a:avLst/>
          </a:prstGeom>
          <a:ln w="3810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742809" y="4804946"/>
            <a:ext cx="3530010" cy="33855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эмоционального состояния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24484" y="4808146"/>
            <a:ext cx="3514299" cy="33855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безопасного места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6682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790B9"/>
            </a:gs>
            <a:gs pos="100000">
              <a:srgbClr val="D4ECFF"/>
            </a:gs>
          </a:gsLst>
          <a:lin ang="5400700" scaled="0"/>
        </a:gradFill>
        <a:effectLst/>
      </p:bgPr>
    </p:bg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/>
          </a:p>
        </p:txBody>
      </p:sp>
      <p:sp>
        <p:nvSpPr>
          <p:cNvPr id="30" name="Заголовок 1"/>
          <p:cNvSpPr txBox="1">
            <a:spLocks/>
          </p:cNvSpPr>
          <p:nvPr/>
        </p:nvSpPr>
        <p:spPr>
          <a:xfrm>
            <a:off x="974451" y="641445"/>
            <a:ext cx="7506133" cy="1450757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Технология индивидуального празднования </a:t>
            </a:r>
            <a:br>
              <a:rPr lang="ru-RU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Дня Рождения воспитанника</a:t>
            </a:r>
            <a:endParaRPr lang="ru-RU" sz="2800" b="1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sp>
        <p:nvSpPr>
          <p:cNvPr id="31" name="Объект 2"/>
          <p:cNvSpPr txBox="1">
            <a:spLocks/>
          </p:cNvSpPr>
          <p:nvPr/>
        </p:nvSpPr>
        <p:spPr>
          <a:xfrm>
            <a:off x="783382" y="1818438"/>
            <a:ext cx="7506133" cy="2316833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Индивидуальное празднование Дня Рождения позволяет восстановить у ребёнка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«право быть»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предоставляет возможность получить и проявить </a:t>
            </a:r>
            <a:r>
              <a:rPr lang="ru-RU" i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позитивные чувства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помогает ему ощутить свою </a:t>
            </a:r>
            <a:r>
              <a:rPr lang="ru-RU" i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уникальность 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i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значимость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Необходимые условия реализации технологии: </a:t>
            </a:r>
          </a:p>
          <a:p>
            <a:pPr marL="285750" indent="-285750">
              <a:buClr>
                <a:srgbClr val="1F1660"/>
              </a:buCl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совпадение даты праздника с датой рождения именинника;</a:t>
            </a:r>
          </a:p>
          <a:p>
            <a:pPr marL="285750" indent="-285750">
              <a:buClr>
                <a:srgbClr val="1F1660"/>
              </a:buCl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наличие заранее подготовленного сценария с учётом интересов и увлечений ребёнка;</a:t>
            </a:r>
          </a:p>
          <a:p>
            <a:pPr marL="285750" indent="-285750">
              <a:buClr>
                <a:srgbClr val="1F1660"/>
              </a:buCl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разделение ответственности за подготовку праздника с именинником; </a:t>
            </a:r>
          </a:p>
          <a:p>
            <a:pPr marL="285750" indent="-285750">
              <a:buClr>
                <a:srgbClr val="1F1660"/>
              </a:buCl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возможности для реализации в процессе поздравления своих способностей и талантов всем желающим детям; </a:t>
            </a:r>
          </a:p>
          <a:p>
            <a:pPr marL="285750" indent="-285750">
              <a:buClr>
                <a:srgbClr val="1F1660"/>
              </a:buCl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присутствие в празднике сюрпризного момента для именинника.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050E5"/>
            </a:gs>
            <a:gs pos="100000">
              <a:srgbClr val="C833FF"/>
            </a:gs>
          </a:gsLst>
          <a:lin ang="5400700" scaled="0"/>
        </a:grad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4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/>
          </a:p>
        </p:txBody>
      </p:sp>
      <p:sp>
        <p:nvSpPr>
          <p:cNvPr id="10" name="Google Shape;141;p23"/>
          <p:cNvSpPr txBox="1">
            <a:spLocks/>
          </p:cNvSpPr>
          <p:nvPr/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>
              <a:buSzPts val="1100"/>
            </a:pPr>
            <a:fld id="{00000000-1234-1234-1234-123412341234}" type="slidenum">
              <a:rPr lang="en" smtClean="0"/>
              <a:pPr>
                <a:buSzPts val="1100"/>
              </a:pPr>
              <a:t>10</a:t>
            </a:fld>
            <a:endParaRPr lang="en"/>
          </a:p>
        </p:txBody>
      </p:sp>
      <p:pic>
        <p:nvPicPr>
          <p:cNvPr id="11" name="Рисунок 10" descr="gWKUQZgiaw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72339" y="1460075"/>
            <a:ext cx="1964185" cy="3617832"/>
          </a:xfrm>
          <a:prstGeom prst="rect">
            <a:avLst/>
          </a:prstGeom>
        </p:spPr>
      </p:pic>
      <p:pic>
        <p:nvPicPr>
          <p:cNvPr id="12" name="Рисунок 11" descr="pvVvWBo8Pe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72340" y="1373765"/>
            <a:ext cx="2011044" cy="3704142"/>
          </a:xfrm>
          <a:prstGeom prst="rect">
            <a:avLst/>
          </a:prstGeom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1473758" y="527223"/>
            <a:ext cx="7281176" cy="1450757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2600" b="1" dirty="0" smtClean="0">
                <a:solidFill>
                  <a:schemeClr val="tx2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Технология индивидуального Празднования </a:t>
            </a:r>
            <a:br>
              <a:rPr lang="ru-RU" sz="2600" b="1" dirty="0" smtClean="0">
                <a:solidFill>
                  <a:schemeClr val="tx2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sz="2600" b="1" dirty="0" smtClean="0">
                <a:solidFill>
                  <a:schemeClr val="tx2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Дня Рождения воспитанника</a:t>
            </a:r>
            <a:endParaRPr lang="ru-RU" sz="2600" dirty="0">
              <a:latin typeface="Monotype Corsiva" panose="03010101010201010101" pitchFamily="66" charset="0"/>
            </a:endParaRPr>
          </a:p>
        </p:txBody>
      </p:sp>
      <p:pic>
        <p:nvPicPr>
          <p:cNvPr id="14" name="Содержимое 3" descr="d_SsDvxg3L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71383" y="1373765"/>
            <a:ext cx="3575189" cy="3704142"/>
          </a:xfrm>
          <a:prstGeom prst="rect">
            <a:avLst/>
          </a:prstGeom>
        </p:spPr>
      </p:pic>
      <p:pic>
        <p:nvPicPr>
          <p:cNvPr id="15" name="Рисунок 14" descr="hkJ2U5wYMwI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71382" y="1373765"/>
            <a:ext cx="3575189" cy="3704141"/>
          </a:xfrm>
          <a:prstGeom prst="rect">
            <a:avLst/>
          </a:prstGeom>
        </p:spPr>
      </p:pic>
      <p:pic>
        <p:nvPicPr>
          <p:cNvPr id="16" name="Рисунок 15" descr="JkGU_tpYKd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96844" y="1380578"/>
            <a:ext cx="3562035" cy="3690514"/>
          </a:xfrm>
          <a:prstGeom prst="rect">
            <a:avLst/>
          </a:prstGeom>
        </p:spPr>
      </p:pic>
      <p:pic>
        <p:nvPicPr>
          <p:cNvPr id="17" name="Рисунок 16" descr="IMG_20210524_161105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293216" y="1380578"/>
            <a:ext cx="6769290" cy="37744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" name="Google Shape;1152;p5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/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2058850" y="632734"/>
            <a:ext cx="6036178" cy="390847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pPr algn="ctr"/>
            <a:r>
              <a:rPr lang="ru-RU" sz="36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Поисково-мотивационный этап</a:t>
            </a:r>
            <a:endParaRPr lang="ru-RU" sz="3600" dirty="0">
              <a:solidFill>
                <a:schemeClr val="accent6">
                  <a:lumMod val="40000"/>
                  <a:lumOff val="60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21" name="Объект 2"/>
          <p:cNvSpPr txBox="1">
            <a:spLocks/>
          </p:cNvSpPr>
          <p:nvPr/>
        </p:nvSpPr>
        <p:spPr>
          <a:xfrm>
            <a:off x="620867" y="1163102"/>
            <a:ext cx="8134067" cy="2453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88900" indent="0" algn="just">
              <a:buNone/>
            </a:pPr>
            <a:r>
              <a:rPr lang="ru-RU" sz="16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Основные задачи:</a:t>
            </a:r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4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Концентрация внимание психолога и педагогов на </a:t>
            </a:r>
            <a:r>
              <a:rPr lang="ru-RU" sz="14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внутренних ресурсах </a:t>
            </a:r>
            <a:r>
              <a:rPr lang="ru-RU" sz="14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подростка: увлечениях, интересах, способностях, навыках, </a:t>
            </a:r>
            <a:r>
              <a:rPr lang="ru-RU" sz="1400" dirty="0" err="1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темпераментальных</a:t>
            </a:r>
            <a:r>
              <a:rPr lang="ru-RU" sz="14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400" dirty="0" err="1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характелогических</a:t>
            </a:r>
            <a:r>
              <a:rPr lang="ru-RU" sz="14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особенностях, конструктивных моделях поведения.</a:t>
            </a:r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buNone/>
            </a:pPr>
            <a:r>
              <a:rPr lang="ru-RU" sz="14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Мотивирование подростка на самопознание  и развитие.</a:t>
            </a:r>
          </a:p>
          <a:p>
            <a:pPr marL="0" indent="0" algn="just">
              <a:lnSpc>
                <a:spcPct val="100000"/>
              </a:lnSpc>
              <a:spcBef>
                <a:spcPts val="300"/>
              </a:spcBef>
            </a:pPr>
            <a:r>
              <a:rPr lang="ru-RU" sz="14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Одной из форм работ используемых в нашем центре, направленной на расширение кругозора и повышение мотивации саморазвития и самореализации подростков, является </a:t>
            </a:r>
            <a:r>
              <a:rPr lang="ru-RU" sz="14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 с успешными людьми</a:t>
            </a:r>
            <a:r>
              <a:rPr lang="ru-RU" sz="14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ходе которой воспитанники в непринуждённой обстановке общаются с гостями на интересующие темы; гости рассказывают о своей деятельности, делятся секретами успеха и пройденного пути к достижению целей; обсуждают интересы и достижения подростков.</a:t>
            </a:r>
          </a:p>
          <a:p>
            <a:endParaRPr lang="ru-RU" dirty="0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753" y="3372118"/>
            <a:ext cx="2361777" cy="177133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105" y="3349705"/>
            <a:ext cx="2391726" cy="17937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1E7F"/>
            </a:gs>
            <a:gs pos="100000">
              <a:srgbClr val="FF9900"/>
            </a:gs>
          </a:gsLst>
          <a:lin ang="5400700" scaled="0"/>
        </a:gra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/>
          <p:nvPr/>
        </p:nvSpPr>
        <p:spPr>
          <a:xfrm rot="2487194">
            <a:off x="4116261" y="2085552"/>
            <a:ext cx="208629" cy="202734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109" name="Google Shape;109;p1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95713" y="465464"/>
            <a:ext cx="8255128" cy="931096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3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Реализация внутренних ресурсов</a:t>
            </a:r>
          </a:p>
          <a:p>
            <a:pPr algn="ctr"/>
            <a:r>
              <a:rPr lang="ru-RU" sz="3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 в </a:t>
            </a:r>
            <a:r>
              <a:rPr lang="ru-RU" sz="38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деятельности</a:t>
            </a:r>
            <a:endParaRPr lang="ru-RU" sz="3800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241126" y="1334292"/>
            <a:ext cx="8752806" cy="2329912"/>
            <a:chOff x="-516427" y="1658437"/>
            <a:chExt cx="13475241" cy="3504342"/>
          </a:xfrm>
        </p:grpSpPr>
        <p:sp>
          <p:nvSpPr>
            <p:cNvPr id="11" name="Овал 10"/>
            <p:cNvSpPr/>
            <p:nvPr/>
          </p:nvSpPr>
          <p:spPr>
            <a:xfrm>
              <a:off x="-516427" y="1658437"/>
              <a:ext cx="2855654" cy="1240826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400" b="1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Эмоциональ-ное</a:t>
              </a:r>
              <a:r>
                <a:rPr lang="ru-RU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благополучие</a:t>
              </a:r>
              <a:endPara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Овал 11"/>
            <p:cNvSpPr/>
            <p:nvPr/>
          </p:nvSpPr>
          <p:spPr>
            <a:xfrm>
              <a:off x="-369349" y="2990044"/>
              <a:ext cx="2731567" cy="1035687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400" b="1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Эмоциональ-ная</a:t>
              </a:r>
              <a:r>
                <a:rPr lang="ru-RU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близость</a:t>
              </a:r>
              <a:endPara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Овал 12"/>
            <p:cNvSpPr/>
            <p:nvPr/>
          </p:nvSpPr>
          <p:spPr>
            <a:xfrm>
              <a:off x="-75194" y="4136203"/>
              <a:ext cx="2674940" cy="996286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Доверитель-</a:t>
              </a:r>
              <a:r>
                <a:rPr lang="ru-RU" sz="1400" b="1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ный</a:t>
              </a:r>
              <a:r>
                <a:rPr lang="ru-RU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контакт</a:t>
              </a:r>
              <a:endPara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Овал 13"/>
            <p:cNvSpPr/>
            <p:nvPr/>
          </p:nvSpPr>
          <p:spPr>
            <a:xfrm>
              <a:off x="3255080" y="2260176"/>
              <a:ext cx="2490969" cy="140689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400" b="1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Актуализа-ция</a:t>
              </a:r>
              <a:r>
                <a:rPr lang="ru-RU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внутренних ресурсов</a:t>
              </a:r>
              <a:endPara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6638910" y="2420045"/>
              <a:ext cx="2565300" cy="996288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Осознание внутренней опоры</a:t>
              </a:r>
              <a:endPara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Овал 15"/>
            <p:cNvSpPr/>
            <p:nvPr/>
          </p:nvSpPr>
          <p:spPr>
            <a:xfrm>
              <a:off x="10097072" y="2453210"/>
              <a:ext cx="2861742" cy="929614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Деятельность</a:t>
              </a:r>
              <a:endPara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Овал 16"/>
            <p:cNvSpPr/>
            <p:nvPr/>
          </p:nvSpPr>
          <p:spPr>
            <a:xfrm>
              <a:off x="10369567" y="4166493"/>
              <a:ext cx="2074460" cy="996286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Успех</a:t>
              </a:r>
              <a:endPara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Стрелка вправо 17"/>
            <p:cNvSpPr/>
            <p:nvPr/>
          </p:nvSpPr>
          <p:spPr>
            <a:xfrm rot="743749">
              <a:off x="2395220" y="2360480"/>
              <a:ext cx="978408" cy="404182"/>
            </a:xfrm>
            <a:prstGeom prst="right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Стрелка вправо 18"/>
            <p:cNvSpPr/>
            <p:nvPr/>
          </p:nvSpPr>
          <p:spPr>
            <a:xfrm rot="20566279">
              <a:off x="2539053" y="3208941"/>
              <a:ext cx="708409" cy="306769"/>
            </a:xfrm>
            <a:prstGeom prst="right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Стрелка вправо 19"/>
            <p:cNvSpPr/>
            <p:nvPr/>
          </p:nvSpPr>
          <p:spPr>
            <a:xfrm rot="19499030">
              <a:off x="2550683" y="3890484"/>
              <a:ext cx="1408794" cy="380966"/>
            </a:xfrm>
            <a:prstGeom prst="right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Стрелка вправо 20"/>
            <p:cNvSpPr/>
            <p:nvPr/>
          </p:nvSpPr>
          <p:spPr>
            <a:xfrm>
              <a:off x="5746048" y="2723050"/>
              <a:ext cx="892862" cy="390280"/>
            </a:xfrm>
            <a:prstGeom prst="right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Стрелка вправо 21"/>
            <p:cNvSpPr/>
            <p:nvPr/>
          </p:nvSpPr>
          <p:spPr>
            <a:xfrm>
              <a:off x="9269852" y="2722707"/>
              <a:ext cx="827221" cy="390623"/>
            </a:xfrm>
            <a:prstGeom prst="right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Стрелка вправо 22"/>
            <p:cNvSpPr/>
            <p:nvPr/>
          </p:nvSpPr>
          <p:spPr>
            <a:xfrm rot="5216299">
              <a:off x="11171949" y="3602145"/>
              <a:ext cx="711984" cy="418119"/>
            </a:xfrm>
            <a:prstGeom prst="right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336660" y="3993039"/>
            <a:ext cx="8466146" cy="116955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 благополучной близости, наличие стабильного доверительного контакта с ближайшим окружением, ощущение эмоционального благополучия актуализирует внутренние ресурсы. Это способствует становлению у ребенка внутренней базовой опоры, включающей в себя убежденность в благополучном будущем, представление о мире как об относительно безопасном пространстве, представление </a:t>
            </a:r>
            <a:r>
              <a:rPr lang="ru-RU" dirty="0" smtClean="0"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себе </a:t>
            </a:r>
            <a:r>
              <a:rPr lang="ru-RU" dirty="0"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 способном реализовать свои потребности и актуальные </a:t>
            </a:r>
            <a:r>
              <a:rPr lang="ru-RU" dirty="0" smtClean="0"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в выбранной деятельности.</a:t>
            </a:r>
            <a:endParaRPr lang="ru-RU" dirty="0">
              <a:solidFill>
                <a:srgbClr val="6600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790B9"/>
            </a:gs>
            <a:gs pos="100000">
              <a:srgbClr val="D4ECFF"/>
            </a:gs>
          </a:gsLst>
          <a:lin ang="5400700" scaled="0"/>
        </a:gradFill>
        <a:effectLst/>
      </p:bgPr>
    </p:bg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42"/>
          <p:cNvSpPr txBox="1">
            <a:spLocks noGrp="1"/>
          </p:cNvSpPr>
          <p:nvPr>
            <p:ph type="sldNum" idx="12"/>
          </p:nvPr>
        </p:nvSpPr>
        <p:spPr>
          <a:xfrm>
            <a:off x="8098447" y="3767212"/>
            <a:ext cx="406776" cy="114598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/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930837" y="148511"/>
            <a:ext cx="8098447" cy="1323833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0" tIns="0" rIns="0" bIns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 b="0" i="0" u="none" strike="noStrike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pPr algn="ctr"/>
            <a:r>
              <a:rPr lang="ru-RU" sz="34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Реализация ресурсов в деятельности</a:t>
            </a:r>
            <a:endParaRPr lang="ru-RU" sz="34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17" name="Объект 2"/>
          <p:cNvSpPr txBox="1">
            <a:spLocks/>
          </p:cNvSpPr>
          <p:nvPr/>
        </p:nvSpPr>
        <p:spPr>
          <a:xfrm>
            <a:off x="532263" y="810427"/>
            <a:ext cx="6837528" cy="130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</a:pPr>
            <a:r>
              <a:rPr lang="ru-RU" sz="14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данном этапе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задачей </a:t>
            </a:r>
            <a:r>
              <a:rPr lang="ru-RU" sz="14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создание условий для реализации внутренних ресурсов воспитанника в им деятельности. </a:t>
            </a:r>
          </a:p>
          <a:p>
            <a:pPr marL="0" indent="0" algn="just">
              <a:lnSpc>
                <a:spcPct val="100000"/>
              </a:lnSpc>
              <a:spcBef>
                <a:spcPts val="300"/>
              </a:spcBef>
            </a:pPr>
            <a:r>
              <a:rPr lang="ru-RU" sz="14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достижения данной задачи используется технология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«Создание ситуации успеха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976" y="1911859"/>
            <a:ext cx="2860188" cy="322442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574" y="1911859"/>
            <a:ext cx="5732319" cy="322442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574" y="1911859"/>
            <a:ext cx="5732319" cy="322442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574" y="1911859"/>
            <a:ext cx="5732319" cy="32244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050E5"/>
            </a:gs>
            <a:gs pos="100000">
              <a:srgbClr val="C833FF"/>
            </a:gs>
          </a:gsLst>
          <a:lin ang="5400700" scaled="0"/>
        </a:grad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4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/>
          </a:p>
        </p:txBody>
      </p:sp>
      <p:sp>
        <p:nvSpPr>
          <p:cNvPr id="10" name="Google Shape;141;p23"/>
          <p:cNvSpPr txBox="1">
            <a:spLocks/>
          </p:cNvSpPr>
          <p:nvPr/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>
              <a:buSzPts val="1100"/>
            </a:pPr>
            <a:fld id="{00000000-1234-1234-1234-123412341234}" type="slidenum">
              <a:rPr lang="en" smtClean="0"/>
              <a:pPr>
                <a:buSzPts val="1100"/>
              </a:pPr>
              <a:t>14</a:t>
            </a:fld>
            <a:endParaRPr lang="en" dirty="0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1691391" y="536378"/>
            <a:ext cx="6550925" cy="894972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30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Этап рефлексии и анализа результатов</a:t>
            </a:r>
            <a:endParaRPr lang="ru-RU" sz="3000" b="1" dirty="0">
              <a:solidFill>
                <a:schemeClr val="accent1">
                  <a:lumMod val="20000"/>
                  <a:lumOff val="80000"/>
                </a:schemeClr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337762" y="2002517"/>
            <a:ext cx="2286000" cy="9144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Активность</a:t>
            </a:r>
            <a:endParaRPr lang="ru-RU" b="1" dirty="0">
              <a:solidFill>
                <a:srgbClr val="66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3036110" y="2002517"/>
            <a:ext cx="2687781" cy="9144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Целенаправленность</a:t>
            </a:r>
          </a:p>
          <a:p>
            <a:pPr algn="ctr"/>
            <a:r>
              <a:rPr lang="ru-RU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endParaRPr lang="ru-RU" b="1" dirty="0">
              <a:solidFill>
                <a:srgbClr val="66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6136239" y="1976748"/>
            <a:ext cx="2632364" cy="9144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Эмоциональная стабильность</a:t>
            </a:r>
            <a:endParaRPr lang="ru-RU" b="1" dirty="0">
              <a:solidFill>
                <a:srgbClr val="66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9774" y="1151637"/>
            <a:ext cx="71139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Результатом реализации практики является повышение у воспитанников следующих показателей</a:t>
            </a:r>
            <a:r>
              <a:rPr lang="ru-RU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endParaRPr lang="ru-RU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4024" y="3132848"/>
            <a:ext cx="28634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Высказывание своего мнения;</a:t>
            </a:r>
          </a:p>
          <a:p>
            <a:pPr marL="285750" indent="-28575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Занятие творчеством;</a:t>
            </a:r>
          </a:p>
          <a:p>
            <a:pPr marL="285750" indent="-28575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хобби;</a:t>
            </a:r>
          </a:p>
          <a:p>
            <a:pPr marL="285750" indent="-28575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Проявление инициативы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организации мероприятий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праздников.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221285" y="3122955"/>
            <a:ext cx="268778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доведение начатого дела до конца;</a:t>
            </a:r>
          </a:p>
          <a:p>
            <a:pPr marL="285750" indent="-28575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Самостоятельность, отсутствие потребности во внешнем контроле;</a:t>
            </a:r>
          </a:p>
          <a:p>
            <a:pPr marL="285750" indent="-28575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результатов деятельности.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21798" y="3101797"/>
            <a:ext cx="29025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острых аффектов;</a:t>
            </a:r>
          </a:p>
          <a:p>
            <a:pPr marL="285750" indent="-28575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резкой смены эмоциональных состояний;</a:t>
            </a:r>
          </a:p>
          <a:p>
            <a:pPr marL="285750" indent="-28575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Преобладание положительного фона настроения.</a:t>
            </a:r>
          </a:p>
          <a:p>
            <a:pPr marL="285750" indent="-285750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013319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Juliet template">
  <a:themeElements>
    <a:clrScheme name="Custom 347">
      <a:dk1>
        <a:srgbClr val="666666"/>
      </a:dk1>
      <a:lt1>
        <a:srgbClr val="FFFFFF"/>
      </a:lt1>
      <a:dk2>
        <a:srgbClr val="B7B7B7"/>
      </a:dk2>
      <a:lt2>
        <a:srgbClr val="E4E4E4"/>
      </a:lt2>
      <a:accent1>
        <a:srgbClr val="5C91E6"/>
      </a:accent1>
      <a:accent2>
        <a:srgbClr val="4CD5D5"/>
      </a:accent2>
      <a:accent3>
        <a:srgbClr val="7A6DDD"/>
      </a:accent3>
      <a:accent4>
        <a:srgbClr val="EC59B6"/>
      </a:accent4>
      <a:accent5>
        <a:srgbClr val="F79E3A"/>
      </a:accent5>
      <a:accent6>
        <a:srgbClr val="EEDC14"/>
      </a:accent6>
      <a:hlink>
        <a:srgbClr val="666666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Цитаты</Template>
  <TotalTime>932</TotalTime>
  <Words>762</Words>
  <Application>Microsoft Office PowerPoint</Application>
  <PresentationFormat>Экран (16:9)</PresentationFormat>
  <Paragraphs>114</Paragraphs>
  <Slides>14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Montserrat Light</vt:lpstr>
      <vt:lpstr>Times New Roman</vt:lpstr>
      <vt:lpstr>Verdana</vt:lpstr>
      <vt:lpstr>Montserrat ExtraBold</vt:lpstr>
      <vt:lpstr>Monotype Corsiva</vt:lpstr>
      <vt:lpstr>Wingdings</vt:lpstr>
      <vt:lpstr>Juliet template</vt:lpstr>
      <vt:lpstr>Государственное бюджетное учреждение «Социально-реабилитационный центр для несовершеннолетних «Солнышко»  Ленинского района г. Нижнего Новгорода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35</cp:revision>
  <dcterms:modified xsi:type="dcterms:W3CDTF">2022-05-13T11:00:05Z</dcterms:modified>
</cp:coreProperties>
</file>